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8" r:id="rId2"/>
    <p:sldId id="256" r:id="rId3"/>
    <p:sldId id="259" r:id="rId4"/>
    <p:sldId id="258" r:id="rId5"/>
    <p:sldId id="260" r:id="rId6"/>
    <p:sldId id="262" r:id="rId7"/>
    <p:sldId id="261" r:id="rId8"/>
    <p:sldId id="271" r:id="rId9"/>
    <p:sldId id="263" r:id="rId10"/>
    <p:sldId id="264" r:id="rId11"/>
    <p:sldId id="265" r:id="rId12"/>
    <p:sldId id="266" r:id="rId13"/>
    <p:sldId id="267" r:id="rId14"/>
    <p:sldId id="268" r:id="rId15"/>
    <p:sldId id="269" r:id="rId16"/>
    <p:sldId id="270"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zh-TW" altLang="en-US"/>
              <a:t>按一下以編輯母片標題樣式</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4150709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輔助字幕)">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2280075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728214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輔助字幕)">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zh-TW" altLang="en-US"/>
              <a:t>按一下以編輯母片標題樣式</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A053D96-7D7F-44BF-89E9-3AE2A9614DB7}" type="slidenum">
              <a:rPr lang="zh-TW" altLang="en-US" smtClean="0"/>
              <a:t>‹#›</a:t>
            </a:fld>
            <a:endParaRPr lang="zh-TW"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132295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zh-TW" altLang="en-US"/>
              <a:t>按一下以編輯母片標題樣式</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1307312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zh-TW" altLang="en-US"/>
              <a:t>按一下以編輯母片標題樣式</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2938546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zh-TW" altLang="en-US"/>
              <a:t>按一下以編輯母片標題樣式</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3" name="Date Placeholder 2"/>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40202513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2112247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474586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1636738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2316340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2301612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1733257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774488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2025314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2793718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E61E257-5815-4AA2-9CD3-69E62169CDAA}" type="datetimeFigureOut">
              <a:rPr lang="zh-TW" altLang="en-US" smtClean="0"/>
              <a:t>2021/11/4</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61016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E61E257-5815-4AA2-9CD3-69E62169CDAA}" type="datetimeFigureOut">
              <a:rPr lang="zh-TW" altLang="en-US" smtClean="0"/>
              <a:t>2021/11/4</a:t>
            </a:fld>
            <a:endParaRPr lang="zh-TW"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zh-TW"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A053D96-7D7F-44BF-89E9-3AE2A9614DB7}" type="slidenum">
              <a:rPr lang="zh-TW" altLang="en-US" smtClean="0"/>
              <a:t>‹#›</a:t>
            </a:fld>
            <a:endParaRPr lang="zh-TW" altLang="en-US"/>
          </a:p>
        </p:txBody>
      </p:sp>
    </p:spTree>
    <p:extLst>
      <p:ext uri="{BB962C8B-B14F-4D97-AF65-F5344CB8AC3E}">
        <p14:creationId xmlns:p14="http://schemas.microsoft.com/office/powerpoint/2010/main" val="334817309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5" Type="http://schemas.openxmlformats.org/officeDocument/2006/relationships/image" Target="../media/image41.jpg"/><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1AB480-3B48-49FD-ABB7-772981241C2E}"/>
              </a:ext>
            </a:extLst>
          </p:cNvPr>
          <p:cNvSpPr>
            <a:spLocks noGrp="1"/>
          </p:cNvSpPr>
          <p:nvPr>
            <p:ph type="title"/>
          </p:nvPr>
        </p:nvSpPr>
        <p:spPr/>
        <p:txBody>
          <a:bodyPr/>
          <a:lstStyle/>
          <a:p>
            <a:r>
              <a:rPr lang="zh-TW" altLang="en-US" dirty="0">
                <a:solidFill>
                  <a:schemeClr val="tx1"/>
                </a:solidFill>
              </a:rPr>
              <a:t>資料概況</a:t>
            </a:r>
          </a:p>
        </p:txBody>
      </p:sp>
      <p:sp>
        <p:nvSpPr>
          <p:cNvPr id="3" name="內容版面配置區 2">
            <a:extLst>
              <a:ext uri="{FF2B5EF4-FFF2-40B4-BE49-F238E27FC236}">
                <a16:creationId xmlns:a16="http://schemas.microsoft.com/office/drawing/2014/main" id="{3BD3D707-16E0-466A-AD2B-346837747ED8}"/>
              </a:ext>
            </a:extLst>
          </p:cNvPr>
          <p:cNvSpPr>
            <a:spLocks noGrp="1"/>
          </p:cNvSpPr>
          <p:nvPr>
            <p:ph idx="1"/>
          </p:nvPr>
        </p:nvSpPr>
        <p:spPr>
          <a:xfrm>
            <a:off x="1468584" y="1954121"/>
            <a:ext cx="8535005" cy="4058751"/>
          </a:xfrm>
        </p:spPr>
        <p:txBody>
          <a:bodyPr/>
          <a:lstStyle/>
          <a:p>
            <a:r>
              <a:rPr lang="zh-TW" altLang="en-US" dirty="0">
                <a:solidFill>
                  <a:schemeClr val="tx1"/>
                </a:solidFill>
              </a:rPr>
              <a:t>原有資料編號</a:t>
            </a:r>
            <a:r>
              <a:rPr lang="en-US" altLang="zh-TW" dirty="0">
                <a:solidFill>
                  <a:schemeClr val="tx1"/>
                </a:solidFill>
              </a:rPr>
              <a:t>001~250</a:t>
            </a:r>
            <a:r>
              <a:rPr lang="zh-TW" altLang="en-US" dirty="0">
                <a:solidFill>
                  <a:schemeClr val="tx1"/>
                </a:solidFill>
              </a:rPr>
              <a:t>，共</a:t>
            </a:r>
            <a:r>
              <a:rPr lang="en-US" altLang="zh-TW" dirty="0">
                <a:solidFill>
                  <a:schemeClr val="tx1"/>
                </a:solidFill>
              </a:rPr>
              <a:t>250</a:t>
            </a:r>
            <a:r>
              <a:rPr lang="zh-TW" altLang="en-US" dirty="0">
                <a:solidFill>
                  <a:schemeClr val="tx1"/>
                </a:solidFill>
              </a:rPr>
              <a:t>張；新增資料編號</a:t>
            </a:r>
            <a:r>
              <a:rPr lang="en-US" altLang="zh-TW" dirty="0">
                <a:solidFill>
                  <a:schemeClr val="tx1"/>
                </a:solidFill>
              </a:rPr>
              <a:t>251~539</a:t>
            </a:r>
            <a:r>
              <a:rPr lang="zh-TW" altLang="en-US" dirty="0">
                <a:solidFill>
                  <a:schemeClr val="tx1"/>
                </a:solidFill>
              </a:rPr>
              <a:t>，共</a:t>
            </a:r>
            <a:r>
              <a:rPr lang="en-US" altLang="zh-TW" dirty="0">
                <a:solidFill>
                  <a:schemeClr val="tx1"/>
                </a:solidFill>
              </a:rPr>
              <a:t>286</a:t>
            </a:r>
            <a:r>
              <a:rPr lang="zh-TW" altLang="en-US" dirty="0">
                <a:solidFill>
                  <a:schemeClr val="tx1"/>
                </a:solidFill>
              </a:rPr>
              <a:t>張</a:t>
            </a:r>
            <a:endParaRPr lang="en-US" altLang="zh-TW" dirty="0">
              <a:solidFill>
                <a:schemeClr val="tx1"/>
              </a:solidFill>
            </a:endParaRPr>
          </a:p>
          <a:p>
            <a:r>
              <a:rPr lang="zh-TW" altLang="en-US" dirty="0">
                <a:solidFill>
                  <a:schemeClr val="tx1"/>
                </a:solidFill>
              </a:rPr>
              <a:t>主要分類為山嶺隧道、明隧道、地下道及涵洞四類</a:t>
            </a:r>
          </a:p>
        </p:txBody>
      </p:sp>
      <p:graphicFrame>
        <p:nvGraphicFramePr>
          <p:cNvPr id="4" name="表格 4">
            <a:extLst>
              <a:ext uri="{FF2B5EF4-FFF2-40B4-BE49-F238E27FC236}">
                <a16:creationId xmlns:a16="http://schemas.microsoft.com/office/drawing/2014/main" id="{278EFF6F-CA56-4444-895F-F10A11658C9D}"/>
              </a:ext>
            </a:extLst>
          </p:cNvPr>
          <p:cNvGraphicFramePr>
            <a:graphicFrameLocks noGrp="1"/>
          </p:cNvGraphicFramePr>
          <p:nvPr>
            <p:extLst>
              <p:ext uri="{D42A27DB-BD31-4B8C-83A1-F6EECF244321}">
                <p14:modId xmlns:p14="http://schemas.microsoft.com/office/powerpoint/2010/main" val="3867028606"/>
              </p:ext>
            </p:extLst>
          </p:nvPr>
        </p:nvGraphicFramePr>
        <p:xfrm>
          <a:off x="1847578" y="3364977"/>
          <a:ext cx="7777016" cy="2647895"/>
        </p:xfrm>
        <a:graphic>
          <a:graphicData uri="http://schemas.openxmlformats.org/drawingml/2006/table">
            <a:tbl>
              <a:tblPr firstRow="1" bandRow="1">
                <a:tableStyleId>{5940675A-B579-460E-94D1-54222C63F5DA}</a:tableStyleId>
              </a:tblPr>
              <a:tblGrid>
                <a:gridCol w="1944254">
                  <a:extLst>
                    <a:ext uri="{9D8B030D-6E8A-4147-A177-3AD203B41FA5}">
                      <a16:colId xmlns:a16="http://schemas.microsoft.com/office/drawing/2014/main" val="2022322984"/>
                    </a:ext>
                  </a:extLst>
                </a:gridCol>
                <a:gridCol w="1944254">
                  <a:extLst>
                    <a:ext uri="{9D8B030D-6E8A-4147-A177-3AD203B41FA5}">
                      <a16:colId xmlns:a16="http://schemas.microsoft.com/office/drawing/2014/main" val="1106378829"/>
                    </a:ext>
                  </a:extLst>
                </a:gridCol>
                <a:gridCol w="1944254">
                  <a:extLst>
                    <a:ext uri="{9D8B030D-6E8A-4147-A177-3AD203B41FA5}">
                      <a16:colId xmlns:a16="http://schemas.microsoft.com/office/drawing/2014/main" val="3647921065"/>
                    </a:ext>
                  </a:extLst>
                </a:gridCol>
                <a:gridCol w="1944254">
                  <a:extLst>
                    <a:ext uri="{9D8B030D-6E8A-4147-A177-3AD203B41FA5}">
                      <a16:colId xmlns:a16="http://schemas.microsoft.com/office/drawing/2014/main" val="2492918399"/>
                    </a:ext>
                  </a:extLst>
                </a:gridCol>
              </a:tblGrid>
              <a:tr h="528627">
                <a:tc>
                  <a:txBody>
                    <a:bodyPr/>
                    <a:lstStyle/>
                    <a:p>
                      <a:pPr algn="ctr"/>
                      <a:endParaRPr lang="zh-TW" altLang="en-US" dirty="0">
                        <a:solidFill>
                          <a:schemeClr val="tx1"/>
                        </a:solidFill>
                      </a:endParaRPr>
                    </a:p>
                  </a:txBody>
                  <a:tcPr/>
                </a:tc>
                <a:tc>
                  <a:txBody>
                    <a:bodyPr/>
                    <a:lstStyle/>
                    <a:p>
                      <a:pPr algn="ctr"/>
                      <a:r>
                        <a:rPr lang="zh-TW" altLang="en-US" dirty="0">
                          <a:solidFill>
                            <a:schemeClr val="tx1"/>
                          </a:solidFill>
                        </a:rPr>
                        <a:t>訓練資料數量</a:t>
                      </a:r>
                    </a:p>
                  </a:txBody>
                  <a:tcPr/>
                </a:tc>
                <a:tc>
                  <a:txBody>
                    <a:bodyPr/>
                    <a:lstStyle/>
                    <a:p>
                      <a:pPr algn="ctr"/>
                      <a:r>
                        <a:rPr lang="zh-TW" altLang="en-US" dirty="0">
                          <a:solidFill>
                            <a:schemeClr val="tx1"/>
                          </a:solidFill>
                        </a:rPr>
                        <a:t>測試資料數量</a:t>
                      </a:r>
                    </a:p>
                  </a:txBody>
                  <a:tcPr/>
                </a:tc>
                <a:tc>
                  <a:txBody>
                    <a:bodyPr/>
                    <a:lstStyle/>
                    <a:p>
                      <a:pPr algn="ctr"/>
                      <a:r>
                        <a:rPr lang="zh-TW" altLang="en-US" dirty="0">
                          <a:solidFill>
                            <a:schemeClr val="tx1"/>
                          </a:solidFill>
                        </a:rPr>
                        <a:t>總數量</a:t>
                      </a:r>
                    </a:p>
                  </a:txBody>
                  <a:tcPr/>
                </a:tc>
                <a:extLst>
                  <a:ext uri="{0D108BD9-81ED-4DB2-BD59-A6C34878D82A}">
                    <a16:rowId xmlns:a16="http://schemas.microsoft.com/office/drawing/2014/main" val="3246759234"/>
                  </a:ext>
                </a:extLst>
              </a:tr>
              <a:tr h="529817">
                <a:tc>
                  <a:txBody>
                    <a:bodyPr/>
                    <a:lstStyle/>
                    <a:p>
                      <a:pPr algn="ctr"/>
                      <a:r>
                        <a:rPr lang="zh-TW" altLang="en-US" dirty="0">
                          <a:solidFill>
                            <a:schemeClr val="tx1"/>
                          </a:solidFill>
                        </a:rPr>
                        <a:t>山嶺隧道</a:t>
                      </a:r>
                    </a:p>
                  </a:txBody>
                  <a:tcPr/>
                </a:tc>
                <a:tc>
                  <a:txBody>
                    <a:bodyPr/>
                    <a:lstStyle/>
                    <a:p>
                      <a:pPr algn="ctr"/>
                      <a:r>
                        <a:rPr lang="en-US" altLang="zh-TW" dirty="0">
                          <a:solidFill>
                            <a:schemeClr val="tx1"/>
                          </a:solidFill>
                        </a:rPr>
                        <a:t>50</a:t>
                      </a:r>
                      <a:endParaRPr lang="zh-TW" altLang="en-US" dirty="0">
                        <a:solidFill>
                          <a:schemeClr val="tx1"/>
                        </a:solidFill>
                      </a:endParaRPr>
                    </a:p>
                  </a:txBody>
                  <a:tcPr/>
                </a:tc>
                <a:tc>
                  <a:txBody>
                    <a:bodyPr/>
                    <a:lstStyle/>
                    <a:p>
                      <a:pPr algn="ctr"/>
                      <a:r>
                        <a:rPr lang="en-US" altLang="zh-TW" dirty="0">
                          <a:solidFill>
                            <a:schemeClr val="tx1"/>
                          </a:solidFill>
                        </a:rPr>
                        <a:t>87</a:t>
                      </a:r>
                      <a:endParaRPr lang="zh-TW" altLang="en-US" dirty="0">
                        <a:solidFill>
                          <a:schemeClr val="tx1"/>
                        </a:solidFill>
                      </a:endParaRPr>
                    </a:p>
                  </a:txBody>
                  <a:tcPr/>
                </a:tc>
                <a:tc>
                  <a:txBody>
                    <a:bodyPr/>
                    <a:lstStyle/>
                    <a:p>
                      <a:pPr algn="ctr"/>
                      <a:r>
                        <a:rPr lang="en-US" altLang="zh-TW" dirty="0">
                          <a:solidFill>
                            <a:schemeClr val="tx1"/>
                          </a:solidFill>
                        </a:rPr>
                        <a:t>137</a:t>
                      </a:r>
                      <a:endParaRPr lang="zh-TW" altLang="en-US" dirty="0">
                        <a:solidFill>
                          <a:schemeClr val="tx1"/>
                        </a:solidFill>
                      </a:endParaRPr>
                    </a:p>
                  </a:txBody>
                  <a:tcPr/>
                </a:tc>
                <a:extLst>
                  <a:ext uri="{0D108BD9-81ED-4DB2-BD59-A6C34878D82A}">
                    <a16:rowId xmlns:a16="http://schemas.microsoft.com/office/drawing/2014/main" val="210819501"/>
                  </a:ext>
                </a:extLst>
              </a:tr>
              <a:tr h="529817">
                <a:tc>
                  <a:txBody>
                    <a:bodyPr/>
                    <a:lstStyle/>
                    <a:p>
                      <a:pPr algn="ctr"/>
                      <a:r>
                        <a:rPr lang="zh-TW" altLang="en-US" dirty="0">
                          <a:solidFill>
                            <a:schemeClr val="tx1"/>
                          </a:solidFill>
                        </a:rPr>
                        <a:t>明隧道</a:t>
                      </a:r>
                    </a:p>
                  </a:txBody>
                  <a:tcPr/>
                </a:tc>
                <a:tc>
                  <a:txBody>
                    <a:bodyPr/>
                    <a:lstStyle/>
                    <a:p>
                      <a:pPr algn="ctr"/>
                      <a:r>
                        <a:rPr lang="en-US" altLang="zh-TW" dirty="0">
                          <a:solidFill>
                            <a:schemeClr val="tx1"/>
                          </a:solidFill>
                        </a:rPr>
                        <a:t>50</a:t>
                      </a:r>
                      <a:endParaRPr lang="zh-TW" altLang="en-US" dirty="0">
                        <a:solidFill>
                          <a:schemeClr val="tx1"/>
                        </a:solidFill>
                      </a:endParaRPr>
                    </a:p>
                  </a:txBody>
                  <a:tcPr/>
                </a:tc>
                <a:tc>
                  <a:txBody>
                    <a:bodyPr/>
                    <a:lstStyle/>
                    <a:p>
                      <a:pPr algn="ctr"/>
                      <a:r>
                        <a:rPr lang="en-US" altLang="zh-TW" dirty="0">
                          <a:solidFill>
                            <a:schemeClr val="tx1"/>
                          </a:solidFill>
                        </a:rPr>
                        <a:t>55</a:t>
                      </a:r>
                      <a:endParaRPr lang="zh-TW" altLang="en-US" dirty="0">
                        <a:solidFill>
                          <a:schemeClr val="tx1"/>
                        </a:solidFill>
                      </a:endParaRPr>
                    </a:p>
                  </a:txBody>
                  <a:tcPr/>
                </a:tc>
                <a:tc>
                  <a:txBody>
                    <a:bodyPr/>
                    <a:lstStyle/>
                    <a:p>
                      <a:pPr algn="ctr"/>
                      <a:r>
                        <a:rPr lang="en-US" altLang="zh-TW" dirty="0">
                          <a:solidFill>
                            <a:schemeClr val="tx1"/>
                          </a:solidFill>
                        </a:rPr>
                        <a:t>105</a:t>
                      </a:r>
                      <a:endParaRPr lang="zh-TW" altLang="en-US" dirty="0">
                        <a:solidFill>
                          <a:schemeClr val="tx1"/>
                        </a:solidFill>
                      </a:endParaRPr>
                    </a:p>
                  </a:txBody>
                  <a:tcPr/>
                </a:tc>
                <a:extLst>
                  <a:ext uri="{0D108BD9-81ED-4DB2-BD59-A6C34878D82A}">
                    <a16:rowId xmlns:a16="http://schemas.microsoft.com/office/drawing/2014/main" val="4119244813"/>
                  </a:ext>
                </a:extLst>
              </a:tr>
              <a:tr h="529817">
                <a:tc>
                  <a:txBody>
                    <a:bodyPr/>
                    <a:lstStyle/>
                    <a:p>
                      <a:pPr algn="ctr"/>
                      <a:r>
                        <a:rPr lang="zh-TW" altLang="en-US" dirty="0">
                          <a:solidFill>
                            <a:schemeClr val="tx1"/>
                          </a:solidFill>
                        </a:rPr>
                        <a:t>地下道</a:t>
                      </a:r>
                    </a:p>
                  </a:txBody>
                  <a:tcPr/>
                </a:tc>
                <a:tc>
                  <a:txBody>
                    <a:bodyPr/>
                    <a:lstStyle/>
                    <a:p>
                      <a:pPr algn="ctr"/>
                      <a:r>
                        <a:rPr lang="en-US" altLang="zh-TW" dirty="0">
                          <a:solidFill>
                            <a:schemeClr val="tx1"/>
                          </a:solidFill>
                        </a:rPr>
                        <a:t>50</a:t>
                      </a:r>
                      <a:endParaRPr lang="zh-TW" altLang="en-US" dirty="0">
                        <a:solidFill>
                          <a:schemeClr val="tx1"/>
                        </a:solidFill>
                      </a:endParaRPr>
                    </a:p>
                  </a:txBody>
                  <a:tcPr/>
                </a:tc>
                <a:tc>
                  <a:txBody>
                    <a:bodyPr/>
                    <a:lstStyle/>
                    <a:p>
                      <a:pPr algn="ctr"/>
                      <a:r>
                        <a:rPr lang="en-US" altLang="zh-TW" dirty="0">
                          <a:solidFill>
                            <a:schemeClr val="tx1"/>
                          </a:solidFill>
                        </a:rPr>
                        <a:t>72</a:t>
                      </a:r>
                      <a:endParaRPr lang="zh-TW" altLang="en-US" dirty="0">
                        <a:solidFill>
                          <a:schemeClr val="tx1"/>
                        </a:solidFill>
                      </a:endParaRPr>
                    </a:p>
                  </a:txBody>
                  <a:tcPr/>
                </a:tc>
                <a:tc>
                  <a:txBody>
                    <a:bodyPr/>
                    <a:lstStyle/>
                    <a:p>
                      <a:pPr algn="ctr"/>
                      <a:r>
                        <a:rPr lang="en-US" altLang="zh-TW" dirty="0">
                          <a:solidFill>
                            <a:schemeClr val="tx1"/>
                          </a:solidFill>
                        </a:rPr>
                        <a:t>122</a:t>
                      </a:r>
                      <a:endParaRPr lang="zh-TW" altLang="en-US" dirty="0">
                        <a:solidFill>
                          <a:schemeClr val="tx1"/>
                        </a:solidFill>
                      </a:endParaRPr>
                    </a:p>
                  </a:txBody>
                  <a:tcPr/>
                </a:tc>
                <a:extLst>
                  <a:ext uri="{0D108BD9-81ED-4DB2-BD59-A6C34878D82A}">
                    <a16:rowId xmlns:a16="http://schemas.microsoft.com/office/drawing/2014/main" val="2959157146"/>
                  </a:ext>
                </a:extLst>
              </a:tr>
              <a:tr h="529817">
                <a:tc>
                  <a:txBody>
                    <a:bodyPr/>
                    <a:lstStyle/>
                    <a:p>
                      <a:pPr algn="ctr"/>
                      <a:r>
                        <a:rPr lang="zh-TW" altLang="en-US" dirty="0">
                          <a:solidFill>
                            <a:schemeClr val="tx1"/>
                          </a:solidFill>
                        </a:rPr>
                        <a:t>涵洞</a:t>
                      </a:r>
                    </a:p>
                  </a:txBody>
                  <a:tcPr/>
                </a:tc>
                <a:tc>
                  <a:txBody>
                    <a:bodyPr/>
                    <a:lstStyle/>
                    <a:p>
                      <a:pPr algn="ctr"/>
                      <a:r>
                        <a:rPr lang="en-US" altLang="zh-TW" dirty="0">
                          <a:solidFill>
                            <a:schemeClr val="tx1"/>
                          </a:solidFill>
                        </a:rPr>
                        <a:t>50</a:t>
                      </a:r>
                      <a:endParaRPr lang="zh-TW" altLang="en-US" dirty="0">
                        <a:solidFill>
                          <a:schemeClr val="tx1"/>
                        </a:solidFill>
                      </a:endParaRPr>
                    </a:p>
                  </a:txBody>
                  <a:tcPr/>
                </a:tc>
                <a:tc>
                  <a:txBody>
                    <a:bodyPr/>
                    <a:lstStyle/>
                    <a:p>
                      <a:pPr algn="ctr"/>
                      <a:r>
                        <a:rPr lang="en-US" altLang="zh-TW" dirty="0">
                          <a:solidFill>
                            <a:schemeClr val="tx1"/>
                          </a:solidFill>
                        </a:rPr>
                        <a:t>82</a:t>
                      </a:r>
                      <a:endParaRPr lang="zh-TW" altLang="en-US" dirty="0">
                        <a:solidFill>
                          <a:schemeClr val="tx1"/>
                        </a:solidFill>
                      </a:endParaRPr>
                    </a:p>
                  </a:txBody>
                  <a:tcPr/>
                </a:tc>
                <a:tc>
                  <a:txBody>
                    <a:bodyPr/>
                    <a:lstStyle/>
                    <a:p>
                      <a:pPr algn="ctr"/>
                      <a:r>
                        <a:rPr lang="en-US" altLang="zh-TW" dirty="0">
                          <a:solidFill>
                            <a:schemeClr val="tx1"/>
                          </a:solidFill>
                        </a:rPr>
                        <a:t>132</a:t>
                      </a:r>
                      <a:endParaRPr lang="zh-TW" altLang="en-US" dirty="0">
                        <a:solidFill>
                          <a:schemeClr val="tx1"/>
                        </a:solidFill>
                      </a:endParaRPr>
                    </a:p>
                  </a:txBody>
                  <a:tcPr/>
                </a:tc>
                <a:extLst>
                  <a:ext uri="{0D108BD9-81ED-4DB2-BD59-A6C34878D82A}">
                    <a16:rowId xmlns:a16="http://schemas.microsoft.com/office/drawing/2014/main" val="1679859061"/>
                  </a:ext>
                </a:extLst>
              </a:tr>
            </a:tbl>
          </a:graphicData>
        </a:graphic>
      </p:graphicFrame>
    </p:spTree>
    <p:extLst>
      <p:ext uri="{BB962C8B-B14F-4D97-AF65-F5344CB8AC3E}">
        <p14:creationId xmlns:p14="http://schemas.microsoft.com/office/powerpoint/2010/main" val="1312887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lstStyle/>
          <a:p>
            <a:r>
              <a:rPr lang="zh-TW" altLang="en-US" dirty="0">
                <a:solidFill>
                  <a:schemeClr val="tx1"/>
                </a:solidFill>
              </a:rPr>
              <a:t>山嶺隧道</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029</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pic>
        <p:nvPicPr>
          <p:cNvPr id="10" name="內容版面配置區 9">
            <a:extLst>
              <a:ext uri="{FF2B5EF4-FFF2-40B4-BE49-F238E27FC236}">
                <a16:creationId xmlns:a16="http://schemas.microsoft.com/office/drawing/2014/main" id="{2DF3C6CC-BC60-4DE4-9510-EF4F49D43A5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3794" y="2277759"/>
            <a:ext cx="5265775" cy="3949331"/>
          </a:xfrm>
        </p:spPr>
      </p:pic>
      <p:pic>
        <p:nvPicPr>
          <p:cNvPr id="8" name="圖片 7">
            <a:extLst>
              <a:ext uri="{FF2B5EF4-FFF2-40B4-BE49-F238E27FC236}">
                <a16:creationId xmlns:a16="http://schemas.microsoft.com/office/drawing/2014/main" id="{38811853-24A1-45C2-886F-B924F34AABDB}"/>
              </a:ext>
            </a:extLst>
          </p:cNvPr>
          <p:cNvPicPr>
            <a:picLocks noChangeAspect="1"/>
          </p:cNvPicPr>
          <p:nvPr/>
        </p:nvPicPr>
        <p:blipFill>
          <a:blip r:embed="rId3"/>
          <a:stretch>
            <a:fillRect/>
          </a:stretch>
        </p:blipFill>
        <p:spPr>
          <a:xfrm>
            <a:off x="7832496" y="1793016"/>
            <a:ext cx="2927868" cy="4918818"/>
          </a:xfrm>
          <a:prstGeom prst="rect">
            <a:avLst/>
          </a:prstGeom>
        </p:spPr>
      </p:pic>
    </p:spTree>
    <p:extLst>
      <p:ext uri="{BB962C8B-B14F-4D97-AF65-F5344CB8AC3E}">
        <p14:creationId xmlns:p14="http://schemas.microsoft.com/office/powerpoint/2010/main" val="2782566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lstStyle/>
          <a:p>
            <a:r>
              <a:rPr lang="zh-TW" altLang="en-US" dirty="0">
                <a:solidFill>
                  <a:schemeClr val="tx1"/>
                </a:solidFill>
              </a:rPr>
              <a:t>明隧道</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530</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pic>
        <p:nvPicPr>
          <p:cNvPr id="5" name="圖片 4">
            <a:extLst>
              <a:ext uri="{FF2B5EF4-FFF2-40B4-BE49-F238E27FC236}">
                <a16:creationId xmlns:a16="http://schemas.microsoft.com/office/drawing/2014/main" id="{82EEA0C5-7292-4EC1-8A2E-5068A6F5EE04}"/>
              </a:ext>
            </a:extLst>
          </p:cNvPr>
          <p:cNvPicPr>
            <a:picLocks noChangeAspect="1"/>
          </p:cNvPicPr>
          <p:nvPr/>
        </p:nvPicPr>
        <p:blipFill>
          <a:blip r:embed="rId2"/>
          <a:stretch>
            <a:fillRect/>
          </a:stretch>
        </p:blipFill>
        <p:spPr>
          <a:xfrm>
            <a:off x="7850908" y="1800939"/>
            <a:ext cx="2863273" cy="4902970"/>
          </a:xfrm>
          <a:prstGeom prst="rect">
            <a:avLst/>
          </a:prstGeom>
        </p:spPr>
      </p:pic>
      <p:pic>
        <p:nvPicPr>
          <p:cNvPr id="11" name="內容版面配置區 10">
            <a:extLst>
              <a:ext uri="{FF2B5EF4-FFF2-40B4-BE49-F238E27FC236}">
                <a16:creationId xmlns:a16="http://schemas.microsoft.com/office/drawing/2014/main" id="{08B7F021-A8D3-436D-9537-10FE006738B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10468" y="2450941"/>
            <a:ext cx="5180208" cy="3602965"/>
          </a:xfrm>
        </p:spPr>
      </p:pic>
    </p:spTree>
    <p:extLst>
      <p:ext uri="{BB962C8B-B14F-4D97-AF65-F5344CB8AC3E}">
        <p14:creationId xmlns:p14="http://schemas.microsoft.com/office/powerpoint/2010/main" val="269503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lstStyle/>
          <a:p>
            <a:r>
              <a:rPr lang="zh-TW" altLang="en-US" dirty="0">
                <a:solidFill>
                  <a:schemeClr val="tx1"/>
                </a:solidFill>
              </a:rPr>
              <a:t>明隧道</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528</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pic>
        <p:nvPicPr>
          <p:cNvPr id="6" name="圖片 5">
            <a:extLst>
              <a:ext uri="{FF2B5EF4-FFF2-40B4-BE49-F238E27FC236}">
                <a16:creationId xmlns:a16="http://schemas.microsoft.com/office/drawing/2014/main" id="{B722901F-5D4D-4B67-9892-727D607355F7}"/>
              </a:ext>
            </a:extLst>
          </p:cNvPr>
          <p:cNvPicPr>
            <a:picLocks noChangeAspect="1"/>
          </p:cNvPicPr>
          <p:nvPr/>
        </p:nvPicPr>
        <p:blipFill>
          <a:blip r:embed="rId2"/>
          <a:stretch>
            <a:fillRect/>
          </a:stretch>
        </p:blipFill>
        <p:spPr>
          <a:xfrm>
            <a:off x="7727775" y="1786323"/>
            <a:ext cx="2888085" cy="4932199"/>
          </a:xfrm>
          <a:prstGeom prst="rect">
            <a:avLst/>
          </a:prstGeom>
        </p:spPr>
      </p:pic>
      <p:pic>
        <p:nvPicPr>
          <p:cNvPr id="10" name="內容版面配置區 9">
            <a:extLst>
              <a:ext uri="{FF2B5EF4-FFF2-40B4-BE49-F238E27FC236}">
                <a16:creationId xmlns:a16="http://schemas.microsoft.com/office/drawing/2014/main" id="{0B48A7D8-CB0C-42AE-9EE8-A6AE808973F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13794" y="2567709"/>
            <a:ext cx="5574048" cy="3357157"/>
          </a:xfrm>
        </p:spPr>
      </p:pic>
    </p:spTree>
    <p:extLst>
      <p:ext uri="{BB962C8B-B14F-4D97-AF65-F5344CB8AC3E}">
        <p14:creationId xmlns:p14="http://schemas.microsoft.com/office/powerpoint/2010/main" val="2225488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normAutofit/>
          </a:bodyPr>
          <a:lstStyle/>
          <a:p>
            <a:r>
              <a:rPr lang="zh-TW" altLang="en-US" dirty="0">
                <a:solidFill>
                  <a:schemeClr val="tx1"/>
                </a:solidFill>
              </a:rPr>
              <a:t>地下道</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346</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pic>
        <p:nvPicPr>
          <p:cNvPr id="5" name="圖片 4">
            <a:extLst>
              <a:ext uri="{FF2B5EF4-FFF2-40B4-BE49-F238E27FC236}">
                <a16:creationId xmlns:a16="http://schemas.microsoft.com/office/drawing/2014/main" id="{A30019BD-E0D1-4392-8ED2-0D48476BCC96}"/>
              </a:ext>
            </a:extLst>
          </p:cNvPr>
          <p:cNvPicPr>
            <a:picLocks noChangeAspect="1"/>
          </p:cNvPicPr>
          <p:nvPr/>
        </p:nvPicPr>
        <p:blipFill>
          <a:blip r:embed="rId2"/>
          <a:stretch>
            <a:fillRect/>
          </a:stretch>
        </p:blipFill>
        <p:spPr>
          <a:xfrm>
            <a:off x="7987933" y="1810326"/>
            <a:ext cx="2920212" cy="5009469"/>
          </a:xfrm>
          <a:prstGeom prst="rect">
            <a:avLst/>
          </a:prstGeom>
        </p:spPr>
      </p:pic>
      <p:pic>
        <p:nvPicPr>
          <p:cNvPr id="11" name="內容版面配置區 10">
            <a:extLst>
              <a:ext uri="{FF2B5EF4-FFF2-40B4-BE49-F238E27FC236}">
                <a16:creationId xmlns:a16="http://schemas.microsoft.com/office/drawing/2014/main" id="{964CF011-638F-4DBD-87E5-2F7E8921D8A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13794" y="2512291"/>
            <a:ext cx="5414336" cy="3600533"/>
          </a:xfrm>
        </p:spPr>
      </p:pic>
    </p:spTree>
    <p:extLst>
      <p:ext uri="{BB962C8B-B14F-4D97-AF65-F5344CB8AC3E}">
        <p14:creationId xmlns:p14="http://schemas.microsoft.com/office/powerpoint/2010/main" val="760792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normAutofit/>
          </a:bodyPr>
          <a:lstStyle/>
          <a:p>
            <a:r>
              <a:rPr lang="zh-TW" altLang="en-US" dirty="0">
                <a:solidFill>
                  <a:schemeClr val="tx1"/>
                </a:solidFill>
              </a:rPr>
              <a:t>地下道</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492</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pic>
        <p:nvPicPr>
          <p:cNvPr id="6" name="圖片 5">
            <a:extLst>
              <a:ext uri="{FF2B5EF4-FFF2-40B4-BE49-F238E27FC236}">
                <a16:creationId xmlns:a16="http://schemas.microsoft.com/office/drawing/2014/main" id="{B51F301F-37AE-459F-B555-FDA4D7891B9E}"/>
              </a:ext>
            </a:extLst>
          </p:cNvPr>
          <p:cNvPicPr>
            <a:picLocks noChangeAspect="1"/>
          </p:cNvPicPr>
          <p:nvPr/>
        </p:nvPicPr>
        <p:blipFill>
          <a:blip r:embed="rId2"/>
          <a:stretch>
            <a:fillRect/>
          </a:stretch>
        </p:blipFill>
        <p:spPr>
          <a:xfrm>
            <a:off x="7846290" y="1828723"/>
            <a:ext cx="2932546" cy="5003510"/>
          </a:xfrm>
          <a:prstGeom prst="rect">
            <a:avLst/>
          </a:prstGeom>
        </p:spPr>
      </p:pic>
      <p:pic>
        <p:nvPicPr>
          <p:cNvPr id="10" name="內容版面配置區 9">
            <a:extLst>
              <a:ext uri="{FF2B5EF4-FFF2-40B4-BE49-F238E27FC236}">
                <a16:creationId xmlns:a16="http://schemas.microsoft.com/office/drawing/2014/main" id="{40D9DCC1-9234-4FF0-8093-C0FC1ACDC32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61818" y="2699433"/>
            <a:ext cx="6146712" cy="3119476"/>
          </a:xfrm>
        </p:spPr>
      </p:pic>
    </p:spTree>
    <p:extLst>
      <p:ext uri="{BB962C8B-B14F-4D97-AF65-F5344CB8AC3E}">
        <p14:creationId xmlns:p14="http://schemas.microsoft.com/office/powerpoint/2010/main" val="164148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normAutofit/>
          </a:bodyPr>
          <a:lstStyle/>
          <a:p>
            <a:r>
              <a:rPr lang="zh-TW" altLang="en-US" dirty="0">
                <a:solidFill>
                  <a:schemeClr val="tx1"/>
                </a:solidFill>
              </a:rPr>
              <a:t>涵洞</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480</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pic>
        <p:nvPicPr>
          <p:cNvPr id="5" name="圖片 4">
            <a:extLst>
              <a:ext uri="{FF2B5EF4-FFF2-40B4-BE49-F238E27FC236}">
                <a16:creationId xmlns:a16="http://schemas.microsoft.com/office/drawing/2014/main" id="{F2046F1E-5FA9-4634-BBCB-729860A6F203}"/>
              </a:ext>
            </a:extLst>
          </p:cNvPr>
          <p:cNvPicPr>
            <a:picLocks noChangeAspect="1"/>
          </p:cNvPicPr>
          <p:nvPr/>
        </p:nvPicPr>
        <p:blipFill>
          <a:blip r:embed="rId2"/>
          <a:stretch>
            <a:fillRect/>
          </a:stretch>
        </p:blipFill>
        <p:spPr>
          <a:xfrm>
            <a:off x="7842867" y="1822750"/>
            <a:ext cx="2899023" cy="4976398"/>
          </a:xfrm>
          <a:prstGeom prst="rect">
            <a:avLst/>
          </a:prstGeom>
        </p:spPr>
      </p:pic>
      <p:pic>
        <p:nvPicPr>
          <p:cNvPr id="11" name="內容版面配置區 10">
            <a:extLst>
              <a:ext uri="{FF2B5EF4-FFF2-40B4-BE49-F238E27FC236}">
                <a16:creationId xmlns:a16="http://schemas.microsoft.com/office/drawing/2014/main" id="{03ABAE2E-EDCC-4406-BDAC-DCF16A8E9DF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63419" y="2540608"/>
            <a:ext cx="6076039" cy="3540681"/>
          </a:xfrm>
        </p:spPr>
      </p:pic>
    </p:spTree>
    <p:extLst>
      <p:ext uri="{BB962C8B-B14F-4D97-AF65-F5344CB8AC3E}">
        <p14:creationId xmlns:p14="http://schemas.microsoft.com/office/powerpoint/2010/main" val="328096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normAutofit/>
          </a:bodyPr>
          <a:lstStyle/>
          <a:p>
            <a:r>
              <a:rPr lang="zh-TW" altLang="en-US" dirty="0">
                <a:solidFill>
                  <a:schemeClr val="tx1"/>
                </a:solidFill>
              </a:rPr>
              <a:t>涵洞</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289</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pic>
        <p:nvPicPr>
          <p:cNvPr id="10" name="內容版面配置區 9">
            <a:extLst>
              <a:ext uri="{FF2B5EF4-FFF2-40B4-BE49-F238E27FC236}">
                <a16:creationId xmlns:a16="http://schemas.microsoft.com/office/drawing/2014/main" id="{3BBF9DD5-85F2-44DA-A808-EE16B7A0A4A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86328" y="2838391"/>
            <a:ext cx="6212951" cy="2878269"/>
          </a:xfrm>
        </p:spPr>
      </p:pic>
      <p:pic>
        <p:nvPicPr>
          <p:cNvPr id="8" name="圖片 7">
            <a:extLst>
              <a:ext uri="{FF2B5EF4-FFF2-40B4-BE49-F238E27FC236}">
                <a16:creationId xmlns:a16="http://schemas.microsoft.com/office/drawing/2014/main" id="{8CD683EB-E529-40C3-8666-0EC94BA3A27B}"/>
              </a:ext>
            </a:extLst>
          </p:cNvPr>
          <p:cNvPicPr>
            <a:picLocks noChangeAspect="1"/>
          </p:cNvPicPr>
          <p:nvPr/>
        </p:nvPicPr>
        <p:blipFill>
          <a:blip r:embed="rId3"/>
          <a:stretch>
            <a:fillRect/>
          </a:stretch>
        </p:blipFill>
        <p:spPr>
          <a:xfrm>
            <a:off x="7801766" y="1801091"/>
            <a:ext cx="2898288" cy="4952870"/>
          </a:xfrm>
          <a:prstGeom prst="rect">
            <a:avLst/>
          </a:prstGeom>
        </p:spPr>
      </p:pic>
    </p:spTree>
    <p:extLst>
      <p:ext uri="{BB962C8B-B14F-4D97-AF65-F5344CB8AC3E}">
        <p14:creationId xmlns:p14="http://schemas.microsoft.com/office/powerpoint/2010/main" val="17564801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8D6F5-261C-4809-99A8-C484CC091AD2}"/>
              </a:ext>
            </a:extLst>
          </p:cNvPr>
          <p:cNvSpPr>
            <a:spLocks noGrp="1"/>
          </p:cNvSpPr>
          <p:nvPr>
            <p:ph type="ctrTitle"/>
          </p:nvPr>
        </p:nvSpPr>
        <p:spPr>
          <a:xfrm>
            <a:off x="4314645" y="2950823"/>
            <a:ext cx="3562709" cy="956353"/>
          </a:xfrm>
        </p:spPr>
        <p:txBody>
          <a:bodyPr>
            <a:normAutofit/>
          </a:bodyPr>
          <a:lstStyle/>
          <a:p>
            <a:r>
              <a:rPr lang="zh-TW" altLang="en-US" dirty="0">
                <a:solidFill>
                  <a:schemeClr val="tx1"/>
                </a:solidFill>
              </a:rPr>
              <a:t>失敗案例</a:t>
            </a:r>
          </a:p>
        </p:txBody>
      </p:sp>
    </p:spTree>
    <p:extLst>
      <p:ext uri="{BB962C8B-B14F-4D97-AF65-F5344CB8AC3E}">
        <p14:creationId xmlns:p14="http://schemas.microsoft.com/office/powerpoint/2010/main" val="803703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normAutofit/>
          </a:bodyPr>
          <a:lstStyle/>
          <a:p>
            <a:r>
              <a:rPr lang="zh-TW" altLang="en-US" dirty="0">
                <a:solidFill>
                  <a:schemeClr val="tx1"/>
                </a:solidFill>
              </a:rPr>
              <a:t>山嶺隧道</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161</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pic>
        <p:nvPicPr>
          <p:cNvPr id="5" name="圖片 4">
            <a:extLst>
              <a:ext uri="{FF2B5EF4-FFF2-40B4-BE49-F238E27FC236}">
                <a16:creationId xmlns:a16="http://schemas.microsoft.com/office/drawing/2014/main" id="{48FBA61C-FF98-43C6-8B70-EC330B5A2DEC}"/>
              </a:ext>
            </a:extLst>
          </p:cNvPr>
          <p:cNvPicPr>
            <a:picLocks noChangeAspect="1"/>
          </p:cNvPicPr>
          <p:nvPr/>
        </p:nvPicPr>
        <p:blipFill>
          <a:blip r:embed="rId2"/>
          <a:stretch>
            <a:fillRect/>
          </a:stretch>
        </p:blipFill>
        <p:spPr>
          <a:xfrm>
            <a:off x="7582654" y="1909847"/>
            <a:ext cx="2797824" cy="4735356"/>
          </a:xfrm>
          <a:prstGeom prst="rect">
            <a:avLst/>
          </a:prstGeom>
        </p:spPr>
      </p:pic>
      <p:pic>
        <p:nvPicPr>
          <p:cNvPr id="11" name="內容版面配置區 10">
            <a:extLst>
              <a:ext uri="{FF2B5EF4-FFF2-40B4-BE49-F238E27FC236}">
                <a16:creationId xmlns:a16="http://schemas.microsoft.com/office/drawing/2014/main" id="{1D4424C1-89C0-471F-8FA1-58502BBB5D2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913794" y="2385073"/>
            <a:ext cx="5176882" cy="3877665"/>
          </a:xfrm>
        </p:spPr>
      </p:pic>
      <p:sp>
        <p:nvSpPr>
          <p:cNvPr id="12" name="文字方塊 11">
            <a:extLst>
              <a:ext uri="{FF2B5EF4-FFF2-40B4-BE49-F238E27FC236}">
                <a16:creationId xmlns:a16="http://schemas.microsoft.com/office/drawing/2014/main" id="{6B22002E-F91A-4232-9366-D2DD96DFFA9B}"/>
              </a:ext>
            </a:extLst>
          </p:cNvPr>
          <p:cNvSpPr txBox="1"/>
          <p:nvPr/>
        </p:nvSpPr>
        <p:spPr>
          <a:xfrm>
            <a:off x="10449451" y="5781963"/>
            <a:ext cx="1594766" cy="646331"/>
          </a:xfrm>
          <a:prstGeom prst="rect">
            <a:avLst/>
          </a:prstGeom>
          <a:noFill/>
          <a:ln w="28575">
            <a:solidFill>
              <a:srgbClr val="FF0000"/>
            </a:solidFill>
          </a:ln>
        </p:spPr>
        <p:txBody>
          <a:bodyPr wrap="square" rtlCol="0">
            <a:spAutoFit/>
          </a:bodyPr>
          <a:lstStyle/>
          <a:p>
            <a:r>
              <a:rPr lang="zh-TW" altLang="en-US" dirty="0"/>
              <a:t>推測為限高門架導致誤判</a:t>
            </a:r>
          </a:p>
        </p:txBody>
      </p:sp>
    </p:spTree>
    <p:extLst>
      <p:ext uri="{BB962C8B-B14F-4D97-AF65-F5344CB8AC3E}">
        <p14:creationId xmlns:p14="http://schemas.microsoft.com/office/powerpoint/2010/main" val="2778222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normAutofit/>
          </a:bodyPr>
          <a:lstStyle/>
          <a:p>
            <a:r>
              <a:rPr lang="zh-TW" altLang="en-US" dirty="0">
                <a:solidFill>
                  <a:schemeClr val="tx1"/>
                </a:solidFill>
              </a:rPr>
              <a:t>明隧道</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382</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sp>
        <p:nvSpPr>
          <p:cNvPr id="12" name="文字方塊 11">
            <a:extLst>
              <a:ext uri="{FF2B5EF4-FFF2-40B4-BE49-F238E27FC236}">
                <a16:creationId xmlns:a16="http://schemas.microsoft.com/office/drawing/2014/main" id="{6B22002E-F91A-4232-9366-D2DD96DFFA9B}"/>
              </a:ext>
            </a:extLst>
          </p:cNvPr>
          <p:cNvSpPr txBox="1"/>
          <p:nvPr/>
        </p:nvSpPr>
        <p:spPr>
          <a:xfrm>
            <a:off x="10449451" y="5781963"/>
            <a:ext cx="1594766" cy="923330"/>
          </a:xfrm>
          <a:prstGeom prst="rect">
            <a:avLst/>
          </a:prstGeom>
          <a:noFill/>
          <a:ln w="28575">
            <a:solidFill>
              <a:srgbClr val="FF0000"/>
            </a:solidFill>
          </a:ln>
        </p:spPr>
        <p:txBody>
          <a:bodyPr wrap="square" rtlCol="0">
            <a:spAutoFit/>
          </a:bodyPr>
          <a:lstStyle/>
          <a:p>
            <a:r>
              <a:rPr lang="zh-TW" altLang="en-US" dirty="0"/>
              <a:t>推測隧道外觀形狀截然不同導致誤判</a:t>
            </a:r>
          </a:p>
        </p:txBody>
      </p:sp>
      <p:pic>
        <p:nvPicPr>
          <p:cNvPr id="8" name="內容版面配置區 7">
            <a:extLst>
              <a:ext uri="{FF2B5EF4-FFF2-40B4-BE49-F238E27FC236}">
                <a16:creationId xmlns:a16="http://schemas.microsoft.com/office/drawing/2014/main" id="{24ADFBFC-9554-4703-81F2-61A613BEC49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76780" y="2796250"/>
            <a:ext cx="5218611" cy="3308878"/>
          </a:xfrm>
        </p:spPr>
      </p:pic>
      <p:pic>
        <p:nvPicPr>
          <p:cNvPr id="10" name="圖片 9">
            <a:extLst>
              <a:ext uri="{FF2B5EF4-FFF2-40B4-BE49-F238E27FC236}">
                <a16:creationId xmlns:a16="http://schemas.microsoft.com/office/drawing/2014/main" id="{F78A2131-01B9-4A60-8C41-6B671AE7CF41}"/>
              </a:ext>
            </a:extLst>
          </p:cNvPr>
          <p:cNvPicPr>
            <a:picLocks noChangeAspect="1"/>
          </p:cNvPicPr>
          <p:nvPr/>
        </p:nvPicPr>
        <p:blipFill>
          <a:blip r:embed="rId3"/>
          <a:stretch>
            <a:fillRect/>
          </a:stretch>
        </p:blipFill>
        <p:spPr>
          <a:xfrm>
            <a:off x="7513681" y="1886902"/>
            <a:ext cx="2867992" cy="4854116"/>
          </a:xfrm>
          <a:prstGeom prst="rect">
            <a:avLst/>
          </a:prstGeom>
        </p:spPr>
      </p:pic>
    </p:spTree>
    <p:extLst>
      <p:ext uri="{BB962C8B-B14F-4D97-AF65-F5344CB8AC3E}">
        <p14:creationId xmlns:p14="http://schemas.microsoft.com/office/powerpoint/2010/main" val="3080778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內容版面配置區 6">
            <a:extLst>
              <a:ext uri="{FF2B5EF4-FFF2-40B4-BE49-F238E27FC236}">
                <a16:creationId xmlns:a16="http://schemas.microsoft.com/office/drawing/2014/main" id="{171C30D8-151D-4DEF-A377-1D2114D7246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131" y="728699"/>
            <a:ext cx="11495737" cy="5400601"/>
          </a:xfrm>
        </p:spPr>
      </p:pic>
      <p:sp>
        <p:nvSpPr>
          <p:cNvPr id="2" name="矩形 1">
            <a:extLst>
              <a:ext uri="{FF2B5EF4-FFF2-40B4-BE49-F238E27FC236}">
                <a16:creationId xmlns:a16="http://schemas.microsoft.com/office/drawing/2014/main" id="{2BDE5804-25AF-4F9F-BA45-C4FADBDEFFB9}"/>
              </a:ext>
            </a:extLst>
          </p:cNvPr>
          <p:cNvSpPr/>
          <p:nvPr/>
        </p:nvSpPr>
        <p:spPr>
          <a:xfrm>
            <a:off x="1588655" y="1791855"/>
            <a:ext cx="831272" cy="3232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a:extLst>
              <a:ext uri="{FF2B5EF4-FFF2-40B4-BE49-F238E27FC236}">
                <a16:creationId xmlns:a16="http://schemas.microsoft.com/office/drawing/2014/main" id="{0FB6B53C-C92B-48DF-A7DC-E921553CFA60}"/>
              </a:ext>
            </a:extLst>
          </p:cNvPr>
          <p:cNvSpPr/>
          <p:nvPr/>
        </p:nvSpPr>
        <p:spPr>
          <a:xfrm>
            <a:off x="2193638" y="2519217"/>
            <a:ext cx="586508" cy="4364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41C52B09-2C08-4335-B3F2-81B7BAACCE8D}"/>
              </a:ext>
            </a:extLst>
          </p:cNvPr>
          <p:cNvSpPr txBox="1"/>
          <p:nvPr/>
        </p:nvSpPr>
        <p:spPr>
          <a:xfrm>
            <a:off x="2419927" y="1422523"/>
            <a:ext cx="831272" cy="369332"/>
          </a:xfrm>
          <a:prstGeom prst="rect">
            <a:avLst/>
          </a:prstGeom>
          <a:noFill/>
          <a:ln w="28575">
            <a:solidFill>
              <a:srgbClr val="FF0000"/>
            </a:solidFill>
          </a:ln>
        </p:spPr>
        <p:txBody>
          <a:bodyPr wrap="square" rtlCol="0">
            <a:spAutoFit/>
          </a:bodyPr>
          <a:lstStyle/>
          <a:p>
            <a:r>
              <a:rPr lang="en-US" altLang="zh-TW" dirty="0">
                <a:solidFill>
                  <a:schemeClr val="bg1"/>
                </a:solidFill>
              </a:rPr>
              <a:t>1.</a:t>
            </a:r>
            <a:r>
              <a:rPr lang="zh-TW" altLang="en-US" dirty="0">
                <a:solidFill>
                  <a:schemeClr val="bg1"/>
                </a:solidFill>
              </a:rPr>
              <a:t>命名</a:t>
            </a:r>
          </a:p>
        </p:txBody>
      </p:sp>
      <p:sp>
        <p:nvSpPr>
          <p:cNvPr id="6" name="文字方塊 5">
            <a:extLst>
              <a:ext uri="{FF2B5EF4-FFF2-40B4-BE49-F238E27FC236}">
                <a16:creationId xmlns:a16="http://schemas.microsoft.com/office/drawing/2014/main" id="{A2DC5FB7-BCCA-45FC-8B6C-5D44496BF686}"/>
              </a:ext>
            </a:extLst>
          </p:cNvPr>
          <p:cNvSpPr txBox="1"/>
          <p:nvPr/>
        </p:nvSpPr>
        <p:spPr>
          <a:xfrm>
            <a:off x="2780146" y="2149885"/>
            <a:ext cx="1436255" cy="369332"/>
          </a:xfrm>
          <a:prstGeom prst="rect">
            <a:avLst/>
          </a:prstGeom>
          <a:noFill/>
          <a:ln w="28575">
            <a:solidFill>
              <a:srgbClr val="FF0000"/>
            </a:solidFill>
          </a:ln>
        </p:spPr>
        <p:txBody>
          <a:bodyPr wrap="square" rtlCol="0">
            <a:spAutoFit/>
          </a:bodyPr>
          <a:lstStyle/>
          <a:p>
            <a:r>
              <a:rPr lang="en-US" altLang="zh-TW" dirty="0">
                <a:solidFill>
                  <a:schemeClr val="bg1"/>
                </a:solidFill>
              </a:rPr>
              <a:t>2.</a:t>
            </a:r>
            <a:r>
              <a:rPr lang="zh-TW" altLang="en-US" dirty="0">
                <a:solidFill>
                  <a:schemeClr val="bg1"/>
                </a:solidFill>
              </a:rPr>
              <a:t>上傳資料</a:t>
            </a:r>
          </a:p>
        </p:txBody>
      </p:sp>
    </p:spTree>
    <p:extLst>
      <p:ext uri="{BB962C8B-B14F-4D97-AF65-F5344CB8AC3E}">
        <p14:creationId xmlns:p14="http://schemas.microsoft.com/office/powerpoint/2010/main" val="1250316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normAutofit/>
          </a:bodyPr>
          <a:lstStyle/>
          <a:p>
            <a:r>
              <a:rPr lang="zh-TW" altLang="en-US" dirty="0">
                <a:solidFill>
                  <a:schemeClr val="tx1"/>
                </a:solidFill>
              </a:rPr>
              <a:t>地下道</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155</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sp>
        <p:nvSpPr>
          <p:cNvPr id="12" name="文字方塊 11">
            <a:extLst>
              <a:ext uri="{FF2B5EF4-FFF2-40B4-BE49-F238E27FC236}">
                <a16:creationId xmlns:a16="http://schemas.microsoft.com/office/drawing/2014/main" id="{6B22002E-F91A-4232-9366-D2DD96DFFA9B}"/>
              </a:ext>
            </a:extLst>
          </p:cNvPr>
          <p:cNvSpPr txBox="1"/>
          <p:nvPr/>
        </p:nvSpPr>
        <p:spPr>
          <a:xfrm>
            <a:off x="10470174" y="5477164"/>
            <a:ext cx="1594766" cy="923330"/>
          </a:xfrm>
          <a:prstGeom prst="rect">
            <a:avLst/>
          </a:prstGeom>
          <a:noFill/>
          <a:ln w="28575">
            <a:solidFill>
              <a:srgbClr val="FF0000"/>
            </a:solidFill>
          </a:ln>
        </p:spPr>
        <p:txBody>
          <a:bodyPr wrap="square" rtlCol="0">
            <a:spAutoFit/>
          </a:bodyPr>
          <a:lstStyle/>
          <a:p>
            <a:r>
              <a:rPr lang="zh-TW" altLang="en-US" dirty="0"/>
              <a:t>推測拍攝角度看不到地形變化導致誤判</a:t>
            </a:r>
          </a:p>
        </p:txBody>
      </p:sp>
      <p:pic>
        <p:nvPicPr>
          <p:cNvPr id="5" name="圖片 4">
            <a:extLst>
              <a:ext uri="{FF2B5EF4-FFF2-40B4-BE49-F238E27FC236}">
                <a16:creationId xmlns:a16="http://schemas.microsoft.com/office/drawing/2014/main" id="{6F48D5B1-5062-4BA0-8CE0-1517827FF01C}"/>
              </a:ext>
            </a:extLst>
          </p:cNvPr>
          <p:cNvPicPr>
            <a:picLocks noChangeAspect="1"/>
          </p:cNvPicPr>
          <p:nvPr/>
        </p:nvPicPr>
        <p:blipFill>
          <a:blip r:embed="rId2"/>
          <a:stretch>
            <a:fillRect/>
          </a:stretch>
        </p:blipFill>
        <p:spPr>
          <a:xfrm>
            <a:off x="7513681" y="1840338"/>
            <a:ext cx="2903604" cy="4929917"/>
          </a:xfrm>
          <a:prstGeom prst="rect">
            <a:avLst/>
          </a:prstGeom>
        </p:spPr>
      </p:pic>
      <p:pic>
        <p:nvPicPr>
          <p:cNvPr id="11" name="內容版面配置區 10">
            <a:extLst>
              <a:ext uri="{FF2B5EF4-FFF2-40B4-BE49-F238E27FC236}">
                <a16:creationId xmlns:a16="http://schemas.microsoft.com/office/drawing/2014/main" id="{F44A12AC-781F-443B-8E92-227F62060FB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46334" y="2391434"/>
            <a:ext cx="5444342" cy="4083256"/>
          </a:xfrm>
        </p:spPr>
      </p:pic>
    </p:spTree>
    <p:extLst>
      <p:ext uri="{BB962C8B-B14F-4D97-AF65-F5344CB8AC3E}">
        <p14:creationId xmlns:p14="http://schemas.microsoft.com/office/powerpoint/2010/main" val="3560929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normAutofit/>
          </a:bodyPr>
          <a:lstStyle/>
          <a:p>
            <a:r>
              <a:rPr lang="zh-TW" altLang="en-US" dirty="0">
                <a:solidFill>
                  <a:schemeClr val="tx1"/>
                </a:solidFill>
              </a:rPr>
              <a:t>地下道</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2873115" cy="461665"/>
          </a:xfrm>
          <a:prstGeom prst="rect">
            <a:avLst/>
          </a:prstGeom>
          <a:noFill/>
        </p:spPr>
        <p:txBody>
          <a:bodyPr wrap="square" rtlCol="0">
            <a:spAutoFit/>
          </a:bodyPr>
          <a:lstStyle/>
          <a:p>
            <a:r>
              <a:rPr lang="zh-TW" altLang="en-US" sz="2400">
                <a:latin typeface="+mn-ea"/>
              </a:rPr>
              <a:t>編號</a:t>
            </a:r>
            <a:r>
              <a:rPr lang="en-US" altLang="zh-TW" sz="2400" dirty="0">
                <a:latin typeface="+mn-ea"/>
              </a:rPr>
              <a:t>167</a:t>
            </a:r>
            <a:r>
              <a:rPr lang="zh-TW" altLang="en-US" sz="2400" dirty="0">
                <a:latin typeface="+mn-ea"/>
              </a:rPr>
              <a:t>、</a:t>
            </a:r>
            <a:r>
              <a:rPr lang="en-US" altLang="zh-TW" sz="2400" dirty="0">
                <a:latin typeface="+mn-ea"/>
              </a:rPr>
              <a:t>175</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pic>
        <p:nvPicPr>
          <p:cNvPr id="6" name="圖片 5">
            <a:extLst>
              <a:ext uri="{FF2B5EF4-FFF2-40B4-BE49-F238E27FC236}">
                <a16:creationId xmlns:a16="http://schemas.microsoft.com/office/drawing/2014/main" id="{A5F2F769-25A7-45E5-AB12-4F70F25DB7DD}"/>
              </a:ext>
            </a:extLst>
          </p:cNvPr>
          <p:cNvPicPr>
            <a:picLocks noChangeAspect="1"/>
          </p:cNvPicPr>
          <p:nvPr/>
        </p:nvPicPr>
        <p:blipFill>
          <a:blip r:embed="rId2"/>
          <a:stretch>
            <a:fillRect/>
          </a:stretch>
        </p:blipFill>
        <p:spPr>
          <a:xfrm>
            <a:off x="6474971" y="2391433"/>
            <a:ext cx="2445872" cy="4161927"/>
          </a:xfrm>
          <a:prstGeom prst="rect">
            <a:avLst/>
          </a:prstGeom>
        </p:spPr>
      </p:pic>
      <p:pic>
        <p:nvPicPr>
          <p:cNvPr id="8" name="圖片 7">
            <a:extLst>
              <a:ext uri="{FF2B5EF4-FFF2-40B4-BE49-F238E27FC236}">
                <a16:creationId xmlns:a16="http://schemas.microsoft.com/office/drawing/2014/main" id="{1191A78D-1A0E-48D3-86FD-293A9D6254B5}"/>
              </a:ext>
            </a:extLst>
          </p:cNvPr>
          <p:cNvPicPr>
            <a:picLocks noChangeAspect="1"/>
          </p:cNvPicPr>
          <p:nvPr/>
        </p:nvPicPr>
        <p:blipFill>
          <a:blip r:embed="rId3"/>
          <a:stretch>
            <a:fillRect/>
          </a:stretch>
        </p:blipFill>
        <p:spPr>
          <a:xfrm>
            <a:off x="8920842" y="2391434"/>
            <a:ext cx="2435932" cy="4161927"/>
          </a:xfrm>
          <a:prstGeom prst="rect">
            <a:avLst/>
          </a:prstGeom>
        </p:spPr>
      </p:pic>
      <p:sp>
        <p:nvSpPr>
          <p:cNvPr id="12" name="文字方塊 11">
            <a:extLst>
              <a:ext uri="{FF2B5EF4-FFF2-40B4-BE49-F238E27FC236}">
                <a16:creationId xmlns:a16="http://schemas.microsoft.com/office/drawing/2014/main" id="{6B22002E-F91A-4232-9366-D2DD96DFFA9B}"/>
              </a:ext>
            </a:extLst>
          </p:cNvPr>
          <p:cNvSpPr txBox="1"/>
          <p:nvPr/>
        </p:nvSpPr>
        <p:spPr>
          <a:xfrm>
            <a:off x="7513681" y="1681018"/>
            <a:ext cx="4239490" cy="646331"/>
          </a:xfrm>
          <a:prstGeom prst="rect">
            <a:avLst/>
          </a:prstGeom>
          <a:noFill/>
          <a:ln w="28575">
            <a:solidFill>
              <a:srgbClr val="FF0000"/>
            </a:solidFill>
          </a:ln>
        </p:spPr>
        <p:txBody>
          <a:bodyPr wrap="square" rtlCol="0">
            <a:spAutoFit/>
          </a:bodyPr>
          <a:lstStyle/>
          <a:p>
            <a:r>
              <a:rPr lang="zh-TW" altLang="en-US" dirty="0"/>
              <a:t>推測天色較暗的訓練資料多為山嶺隧道導致較暗的照片大多被分類成山嶺隧道</a:t>
            </a:r>
          </a:p>
        </p:txBody>
      </p:sp>
      <p:pic>
        <p:nvPicPr>
          <p:cNvPr id="14" name="內容版面配置區 13">
            <a:extLst>
              <a:ext uri="{FF2B5EF4-FFF2-40B4-BE49-F238E27FC236}">
                <a16:creationId xmlns:a16="http://schemas.microsoft.com/office/drawing/2014/main" id="{DC9183E5-083D-4BA0-9F50-DB198C7EFF2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343363" y="2216449"/>
            <a:ext cx="3430820" cy="2415298"/>
          </a:xfrm>
        </p:spPr>
      </p:pic>
      <p:pic>
        <p:nvPicPr>
          <p:cNvPr id="17" name="圖片 16">
            <a:extLst>
              <a:ext uri="{FF2B5EF4-FFF2-40B4-BE49-F238E27FC236}">
                <a16:creationId xmlns:a16="http://schemas.microsoft.com/office/drawing/2014/main" id="{AEC563B2-9CE1-4AF1-B479-450ACB9D45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4509" y="4119017"/>
            <a:ext cx="3813026" cy="2539535"/>
          </a:xfrm>
          <a:prstGeom prst="rect">
            <a:avLst/>
          </a:prstGeom>
        </p:spPr>
      </p:pic>
    </p:spTree>
    <p:extLst>
      <p:ext uri="{BB962C8B-B14F-4D97-AF65-F5344CB8AC3E}">
        <p14:creationId xmlns:p14="http://schemas.microsoft.com/office/powerpoint/2010/main" val="6463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normAutofit/>
          </a:bodyPr>
          <a:lstStyle/>
          <a:p>
            <a:r>
              <a:rPr lang="zh-TW" altLang="en-US" dirty="0">
                <a:solidFill>
                  <a:schemeClr val="tx1"/>
                </a:solidFill>
              </a:rPr>
              <a:t>涵洞</a:t>
            </a:r>
          </a:p>
        </p:txBody>
      </p:sp>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292</a:t>
            </a:r>
            <a:endParaRPr lang="zh-TW" altLang="en-US" sz="2400" dirty="0">
              <a:latin typeface="+mn-ea"/>
            </a:endParaRPr>
          </a:p>
        </p:txBody>
      </p:sp>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sp>
        <p:nvSpPr>
          <p:cNvPr id="12" name="文字方塊 11">
            <a:extLst>
              <a:ext uri="{FF2B5EF4-FFF2-40B4-BE49-F238E27FC236}">
                <a16:creationId xmlns:a16="http://schemas.microsoft.com/office/drawing/2014/main" id="{6B22002E-F91A-4232-9366-D2DD96DFFA9B}"/>
              </a:ext>
            </a:extLst>
          </p:cNvPr>
          <p:cNvSpPr txBox="1"/>
          <p:nvPr/>
        </p:nvSpPr>
        <p:spPr>
          <a:xfrm>
            <a:off x="10565413" y="5495637"/>
            <a:ext cx="1594766" cy="923330"/>
          </a:xfrm>
          <a:prstGeom prst="rect">
            <a:avLst/>
          </a:prstGeom>
          <a:noFill/>
          <a:ln w="28575">
            <a:solidFill>
              <a:srgbClr val="FF0000"/>
            </a:solidFill>
          </a:ln>
        </p:spPr>
        <p:txBody>
          <a:bodyPr wrap="square" rtlCol="0">
            <a:spAutoFit/>
          </a:bodyPr>
          <a:lstStyle/>
          <a:p>
            <a:r>
              <a:rPr lang="zh-TW" altLang="en-US" dirty="0"/>
              <a:t>推測拍攝角度太近及左右側斜坡導致誤判</a:t>
            </a:r>
          </a:p>
        </p:txBody>
      </p:sp>
      <p:pic>
        <p:nvPicPr>
          <p:cNvPr id="6" name="圖片 5">
            <a:extLst>
              <a:ext uri="{FF2B5EF4-FFF2-40B4-BE49-F238E27FC236}">
                <a16:creationId xmlns:a16="http://schemas.microsoft.com/office/drawing/2014/main" id="{C6CB5099-DDA3-4689-A6A8-29726842B65C}"/>
              </a:ext>
            </a:extLst>
          </p:cNvPr>
          <p:cNvPicPr>
            <a:picLocks noChangeAspect="1"/>
          </p:cNvPicPr>
          <p:nvPr/>
        </p:nvPicPr>
        <p:blipFill>
          <a:blip r:embed="rId2"/>
          <a:stretch>
            <a:fillRect/>
          </a:stretch>
        </p:blipFill>
        <p:spPr>
          <a:xfrm>
            <a:off x="7513680" y="1820195"/>
            <a:ext cx="2956493" cy="5036399"/>
          </a:xfrm>
          <a:prstGeom prst="rect">
            <a:avLst/>
          </a:prstGeom>
        </p:spPr>
      </p:pic>
      <p:pic>
        <p:nvPicPr>
          <p:cNvPr id="10" name="內容版面配置區 9">
            <a:extLst>
              <a:ext uri="{FF2B5EF4-FFF2-40B4-BE49-F238E27FC236}">
                <a16:creationId xmlns:a16="http://schemas.microsoft.com/office/drawing/2014/main" id="{A7D3AAEB-1684-4FE1-9C75-1D03362E335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71054" y="2724819"/>
            <a:ext cx="6045347" cy="3029435"/>
          </a:xfrm>
        </p:spPr>
      </p:pic>
    </p:spTree>
    <p:extLst>
      <p:ext uri="{BB962C8B-B14F-4D97-AF65-F5344CB8AC3E}">
        <p14:creationId xmlns:p14="http://schemas.microsoft.com/office/powerpoint/2010/main" val="4255547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F2A5FF8E-76B1-4041-9408-A2595C773E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9717" y="227521"/>
            <a:ext cx="7652566" cy="6402958"/>
          </a:xfrm>
        </p:spPr>
      </p:pic>
      <p:sp>
        <p:nvSpPr>
          <p:cNvPr id="2" name="矩形 1">
            <a:extLst>
              <a:ext uri="{FF2B5EF4-FFF2-40B4-BE49-F238E27FC236}">
                <a16:creationId xmlns:a16="http://schemas.microsoft.com/office/drawing/2014/main" id="{6D23378D-B174-473C-82C6-634AF5FE5F9B}"/>
              </a:ext>
            </a:extLst>
          </p:cNvPr>
          <p:cNvSpPr/>
          <p:nvPr/>
        </p:nvSpPr>
        <p:spPr>
          <a:xfrm>
            <a:off x="2493817" y="1588655"/>
            <a:ext cx="3463637" cy="27524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62EB668B-666F-40E0-81BF-47AA47CA5927}"/>
              </a:ext>
            </a:extLst>
          </p:cNvPr>
          <p:cNvSpPr txBox="1"/>
          <p:nvPr/>
        </p:nvSpPr>
        <p:spPr>
          <a:xfrm>
            <a:off x="6354618" y="2780207"/>
            <a:ext cx="2059709" cy="369332"/>
          </a:xfrm>
          <a:prstGeom prst="rect">
            <a:avLst/>
          </a:prstGeom>
          <a:noFill/>
          <a:ln w="28575">
            <a:solidFill>
              <a:srgbClr val="FF0000"/>
            </a:solidFill>
          </a:ln>
        </p:spPr>
        <p:txBody>
          <a:bodyPr wrap="square" rtlCol="0">
            <a:spAutoFit/>
          </a:bodyPr>
          <a:lstStyle/>
          <a:p>
            <a:r>
              <a:rPr lang="zh-TW" altLang="en-US" dirty="0">
                <a:solidFill>
                  <a:schemeClr val="bg1"/>
                </a:solidFill>
              </a:rPr>
              <a:t>選擇影像資料來源</a:t>
            </a:r>
          </a:p>
        </p:txBody>
      </p:sp>
      <p:sp>
        <p:nvSpPr>
          <p:cNvPr id="7" name="箭號: 向右 6">
            <a:extLst>
              <a:ext uri="{FF2B5EF4-FFF2-40B4-BE49-F238E27FC236}">
                <a16:creationId xmlns:a16="http://schemas.microsoft.com/office/drawing/2014/main" id="{3DBD5692-BBF7-4B88-B2EC-10B08FB1C91D}"/>
              </a:ext>
            </a:extLst>
          </p:cNvPr>
          <p:cNvSpPr/>
          <p:nvPr/>
        </p:nvSpPr>
        <p:spPr>
          <a:xfrm>
            <a:off x="5957454" y="2798618"/>
            <a:ext cx="397164" cy="35098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45384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1E53F67-125E-4CC4-AC9C-C08A23C7F9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047" y="752944"/>
            <a:ext cx="11379905" cy="5352112"/>
          </a:xfrm>
        </p:spPr>
      </p:pic>
      <p:sp>
        <p:nvSpPr>
          <p:cNvPr id="2" name="文字方塊 1">
            <a:extLst>
              <a:ext uri="{FF2B5EF4-FFF2-40B4-BE49-F238E27FC236}">
                <a16:creationId xmlns:a16="http://schemas.microsoft.com/office/drawing/2014/main" id="{D391CBFB-8E31-4B64-A129-189AE7E95D62}"/>
              </a:ext>
            </a:extLst>
          </p:cNvPr>
          <p:cNvSpPr txBox="1"/>
          <p:nvPr/>
        </p:nvSpPr>
        <p:spPr>
          <a:xfrm>
            <a:off x="6585528" y="1431637"/>
            <a:ext cx="2087418" cy="461665"/>
          </a:xfrm>
          <a:prstGeom prst="rect">
            <a:avLst/>
          </a:prstGeom>
          <a:noFill/>
          <a:ln w="28575">
            <a:solidFill>
              <a:srgbClr val="FF0000"/>
            </a:solidFill>
          </a:ln>
        </p:spPr>
        <p:txBody>
          <a:bodyPr wrap="square" rtlCol="0">
            <a:spAutoFit/>
          </a:bodyPr>
          <a:lstStyle/>
          <a:p>
            <a:r>
              <a:rPr lang="zh-TW" altLang="en-US" sz="2400" dirty="0">
                <a:solidFill>
                  <a:schemeClr val="bg1"/>
                </a:solidFill>
              </a:rPr>
              <a:t>訓練資料選取</a:t>
            </a:r>
          </a:p>
        </p:txBody>
      </p:sp>
    </p:spTree>
    <p:extLst>
      <p:ext uri="{BB962C8B-B14F-4D97-AF65-F5344CB8AC3E}">
        <p14:creationId xmlns:p14="http://schemas.microsoft.com/office/powerpoint/2010/main" val="1317505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DF11CBBE-E21E-4957-B65A-841071070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916" y="789781"/>
            <a:ext cx="11248167" cy="5278437"/>
          </a:xfrm>
        </p:spPr>
      </p:pic>
      <p:sp>
        <p:nvSpPr>
          <p:cNvPr id="7" name="矩形 6">
            <a:extLst>
              <a:ext uri="{FF2B5EF4-FFF2-40B4-BE49-F238E27FC236}">
                <a16:creationId xmlns:a16="http://schemas.microsoft.com/office/drawing/2014/main" id="{29FB2380-A06C-4E0B-8910-1CFB84E7FD1B}"/>
              </a:ext>
            </a:extLst>
          </p:cNvPr>
          <p:cNvSpPr/>
          <p:nvPr/>
        </p:nvSpPr>
        <p:spPr>
          <a:xfrm>
            <a:off x="6308436" y="1634836"/>
            <a:ext cx="1597891" cy="35467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5ADC6444-D88B-4DE8-ADED-23080068C4A2}"/>
              </a:ext>
            </a:extLst>
          </p:cNvPr>
          <p:cNvSpPr txBox="1"/>
          <p:nvPr/>
        </p:nvSpPr>
        <p:spPr>
          <a:xfrm>
            <a:off x="6433126" y="5440243"/>
            <a:ext cx="1348509" cy="369332"/>
          </a:xfrm>
          <a:prstGeom prst="rect">
            <a:avLst/>
          </a:prstGeom>
          <a:noFill/>
          <a:ln w="28575">
            <a:solidFill>
              <a:srgbClr val="FF0000"/>
            </a:solidFill>
          </a:ln>
        </p:spPr>
        <p:txBody>
          <a:bodyPr wrap="square" rtlCol="0">
            <a:spAutoFit/>
          </a:bodyPr>
          <a:lstStyle/>
          <a:p>
            <a:r>
              <a:rPr lang="zh-TW" altLang="en-US" dirty="0">
                <a:solidFill>
                  <a:schemeClr val="bg1"/>
                </a:solidFill>
              </a:rPr>
              <a:t>超參數調整</a:t>
            </a:r>
          </a:p>
        </p:txBody>
      </p:sp>
      <p:sp>
        <p:nvSpPr>
          <p:cNvPr id="9" name="箭號: 向下 8">
            <a:extLst>
              <a:ext uri="{FF2B5EF4-FFF2-40B4-BE49-F238E27FC236}">
                <a16:creationId xmlns:a16="http://schemas.microsoft.com/office/drawing/2014/main" id="{2E96CA97-24DA-42C9-BAF5-C9F089C7F360}"/>
              </a:ext>
            </a:extLst>
          </p:cNvPr>
          <p:cNvSpPr/>
          <p:nvPr/>
        </p:nvSpPr>
        <p:spPr>
          <a:xfrm>
            <a:off x="6982689" y="5181599"/>
            <a:ext cx="249382" cy="24014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06235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F8BB843-52ED-4D9E-9C9E-CC5562382CA0}"/>
              </a:ext>
            </a:extLst>
          </p:cNvPr>
          <p:cNvPicPr>
            <a:picLocks noChangeAspect="1"/>
          </p:cNvPicPr>
          <p:nvPr/>
        </p:nvPicPr>
        <p:blipFill>
          <a:blip r:embed="rId2"/>
          <a:stretch>
            <a:fillRect/>
          </a:stretch>
        </p:blipFill>
        <p:spPr>
          <a:xfrm>
            <a:off x="274368" y="158212"/>
            <a:ext cx="3145809" cy="6541575"/>
          </a:xfrm>
          <a:prstGeom prst="rect">
            <a:avLst/>
          </a:prstGeom>
        </p:spPr>
      </p:pic>
      <p:sp>
        <p:nvSpPr>
          <p:cNvPr id="5" name="矩形 4">
            <a:extLst>
              <a:ext uri="{FF2B5EF4-FFF2-40B4-BE49-F238E27FC236}">
                <a16:creationId xmlns:a16="http://schemas.microsoft.com/office/drawing/2014/main" id="{CDF3354D-3BAF-4F50-BD95-EA2F79332FC7}"/>
              </a:ext>
            </a:extLst>
          </p:cNvPr>
          <p:cNvSpPr/>
          <p:nvPr/>
        </p:nvSpPr>
        <p:spPr>
          <a:xfrm>
            <a:off x="471055" y="1570182"/>
            <a:ext cx="2650836" cy="22721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文字方塊 5">
            <a:extLst>
              <a:ext uri="{FF2B5EF4-FFF2-40B4-BE49-F238E27FC236}">
                <a16:creationId xmlns:a16="http://schemas.microsoft.com/office/drawing/2014/main" id="{8B1AB0A2-AE39-448F-B6F7-DB59E08BF389}"/>
              </a:ext>
            </a:extLst>
          </p:cNvPr>
          <p:cNvSpPr txBox="1"/>
          <p:nvPr/>
        </p:nvSpPr>
        <p:spPr>
          <a:xfrm>
            <a:off x="3659256" y="2521588"/>
            <a:ext cx="2035791" cy="369332"/>
          </a:xfrm>
          <a:prstGeom prst="rect">
            <a:avLst/>
          </a:prstGeom>
          <a:noFill/>
          <a:ln w="28575">
            <a:solidFill>
              <a:srgbClr val="FF0000"/>
            </a:solidFill>
          </a:ln>
        </p:spPr>
        <p:txBody>
          <a:bodyPr wrap="square" rtlCol="0">
            <a:spAutoFit/>
          </a:bodyPr>
          <a:lstStyle/>
          <a:p>
            <a:r>
              <a:rPr lang="zh-TW" altLang="en-US" dirty="0"/>
              <a:t>測試資料來源選取</a:t>
            </a:r>
          </a:p>
        </p:txBody>
      </p:sp>
      <p:sp>
        <p:nvSpPr>
          <p:cNvPr id="7" name="箭號: 向右 6">
            <a:extLst>
              <a:ext uri="{FF2B5EF4-FFF2-40B4-BE49-F238E27FC236}">
                <a16:creationId xmlns:a16="http://schemas.microsoft.com/office/drawing/2014/main" id="{0E77F2A5-0149-49D0-A149-A9580EC16FDA}"/>
              </a:ext>
            </a:extLst>
          </p:cNvPr>
          <p:cNvSpPr/>
          <p:nvPr/>
        </p:nvSpPr>
        <p:spPr>
          <a:xfrm>
            <a:off x="3143087" y="2576976"/>
            <a:ext cx="494973" cy="25855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9" name="圖片 8">
            <a:extLst>
              <a:ext uri="{FF2B5EF4-FFF2-40B4-BE49-F238E27FC236}">
                <a16:creationId xmlns:a16="http://schemas.microsoft.com/office/drawing/2014/main" id="{9B88C755-5072-453A-B6F2-FA3D43E088DA}"/>
              </a:ext>
            </a:extLst>
          </p:cNvPr>
          <p:cNvPicPr>
            <a:picLocks noChangeAspect="1"/>
          </p:cNvPicPr>
          <p:nvPr/>
        </p:nvPicPr>
        <p:blipFill>
          <a:blip r:embed="rId3"/>
          <a:stretch>
            <a:fillRect/>
          </a:stretch>
        </p:blipFill>
        <p:spPr>
          <a:xfrm>
            <a:off x="5805814" y="158212"/>
            <a:ext cx="3865475" cy="6541574"/>
          </a:xfrm>
          <a:prstGeom prst="rect">
            <a:avLst/>
          </a:prstGeom>
        </p:spPr>
      </p:pic>
      <p:sp>
        <p:nvSpPr>
          <p:cNvPr id="10" name="矩形 9">
            <a:extLst>
              <a:ext uri="{FF2B5EF4-FFF2-40B4-BE49-F238E27FC236}">
                <a16:creationId xmlns:a16="http://schemas.microsoft.com/office/drawing/2014/main" id="{3E05A444-D2B5-4502-8FF5-2761DE4AB7AA}"/>
              </a:ext>
            </a:extLst>
          </p:cNvPr>
          <p:cNvSpPr/>
          <p:nvPr/>
        </p:nvSpPr>
        <p:spPr>
          <a:xfrm>
            <a:off x="5805814" y="3537526"/>
            <a:ext cx="3846186" cy="31622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文字方塊 10">
            <a:extLst>
              <a:ext uri="{FF2B5EF4-FFF2-40B4-BE49-F238E27FC236}">
                <a16:creationId xmlns:a16="http://schemas.microsoft.com/office/drawing/2014/main" id="{10FB4907-3B28-41DB-BC85-19998D1408F1}"/>
              </a:ext>
            </a:extLst>
          </p:cNvPr>
          <p:cNvSpPr txBox="1"/>
          <p:nvPr/>
        </p:nvSpPr>
        <p:spPr>
          <a:xfrm>
            <a:off x="9978675" y="4933989"/>
            <a:ext cx="2058962" cy="369332"/>
          </a:xfrm>
          <a:prstGeom prst="rect">
            <a:avLst/>
          </a:prstGeom>
          <a:noFill/>
          <a:ln w="28575">
            <a:solidFill>
              <a:srgbClr val="FF0000"/>
            </a:solidFill>
          </a:ln>
        </p:spPr>
        <p:txBody>
          <a:bodyPr wrap="square" rtlCol="0">
            <a:spAutoFit/>
          </a:bodyPr>
          <a:lstStyle/>
          <a:p>
            <a:r>
              <a:rPr lang="zh-TW" altLang="en-US" dirty="0"/>
              <a:t>測試資料分類結果</a:t>
            </a:r>
          </a:p>
        </p:txBody>
      </p:sp>
      <p:sp>
        <p:nvSpPr>
          <p:cNvPr id="12" name="箭號: 向右 11">
            <a:extLst>
              <a:ext uri="{FF2B5EF4-FFF2-40B4-BE49-F238E27FC236}">
                <a16:creationId xmlns:a16="http://schemas.microsoft.com/office/drawing/2014/main" id="{C8465481-B63E-4E52-976A-CAEB047E8079}"/>
              </a:ext>
            </a:extLst>
          </p:cNvPr>
          <p:cNvSpPr/>
          <p:nvPr/>
        </p:nvSpPr>
        <p:spPr>
          <a:xfrm>
            <a:off x="9661645" y="5007819"/>
            <a:ext cx="286327" cy="22167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977112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a:extLst>
              <a:ext uri="{FF2B5EF4-FFF2-40B4-BE49-F238E27FC236}">
                <a16:creationId xmlns:a16="http://schemas.microsoft.com/office/drawing/2014/main" id="{4519FBAF-CAE8-46DF-8394-632015122980}"/>
              </a:ext>
            </a:extLst>
          </p:cNvPr>
          <p:cNvPicPr>
            <a:picLocks noGrp="1" noChangeAspect="1"/>
          </p:cNvPicPr>
          <p:nvPr>
            <p:ph idx="1"/>
          </p:nvPr>
        </p:nvPicPr>
        <p:blipFill>
          <a:blip r:embed="rId2"/>
          <a:stretch>
            <a:fillRect/>
          </a:stretch>
        </p:blipFill>
        <p:spPr>
          <a:xfrm>
            <a:off x="335225" y="191864"/>
            <a:ext cx="3084944" cy="6474271"/>
          </a:xfrm>
        </p:spPr>
      </p:pic>
      <p:sp>
        <p:nvSpPr>
          <p:cNvPr id="8" name="矩形 7">
            <a:extLst>
              <a:ext uri="{FF2B5EF4-FFF2-40B4-BE49-F238E27FC236}">
                <a16:creationId xmlns:a16="http://schemas.microsoft.com/office/drawing/2014/main" id="{5BDD853C-5FD1-4D5A-A678-D4A2F2B61C26}"/>
              </a:ext>
            </a:extLst>
          </p:cNvPr>
          <p:cNvSpPr/>
          <p:nvPr/>
        </p:nvSpPr>
        <p:spPr>
          <a:xfrm>
            <a:off x="1376219" y="350981"/>
            <a:ext cx="1865745" cy="3602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F2A85534-E30C-45BE-94C2-894A4FFB2FC9}"/>
              </a:ext>
            </a:extLst>
          </p:cNvPr>
          <p:cNvPicPr>
            <a:picLocks noChangeAspect="1"/>
          </p:cNvPicPr>
          <p:nvPr/>
        </p:nvPicPr>
        <p:blipFill>
          <a:blip r:embed="rId3"/>
          <a:stretch>
            <a:fillRect/>
          </a:stretch>
        </p:blipFill>
        <p:spPr>
          <a:xfrm>
            <a:off x="3866740" y="96555"/>
            <a:ext cx="4572000" cy="3725665"/>
          </a:xfrm>
          <a:prstGeom prst="rect">
            <a:avLst/>
          </a:prstGeom>
        </p:spPr>
      </p:pic>
      <p:pic>
        <p:nvPicPr>
          <p:cNvPr id="12" name="圖片 11">
            <a:extLst>
              <a:ext uri="{FF2B5EF4-FFF2-40B4-BE49-F238E27FC236}">
                <a16:creationId xmlns:a16="http://schemas.microsoft.com/office/drawing/2014/main" id="{41DEF52B-B646-464E-97A7-E1D7C7A22361}"/>
              </a:ext>
            </a:extLst>
          </p:cNvPr>
          <p:cNvPicPr>
            <a:picLocks noChangeAspect="1"/>
          </p:cNvPicPr>
          <p:nvPr/>
        </p:nvPicPr>
        <p:blipFill>
          <a:blip r:embed="rId4"/>
          <a:stretch>
            <a:fillRect/>
          </a:stretch>
        </p:blipFill>
        <p:spPr>
          <a:xfrm>
            <a:off x="5207825" y="1692253"/>
            <a:ext cx="4572000" cy="3715586"/>
          </a:xfrm>
          <a:prstGeom prst="rect">
            <a:avLst/>
          </a:prstGeom>
        </p:spPr>
      </p:pic>
      <p:pic>
        <p:nvPicPr>
          <p:cNvPr id="14" name="圖片 13">
            <a:extLst>
              <a:ext uri="{FF2B5EF4-FFF2-40B4-BE49-F238E27FC236}">
                <a16:creationId xmlns:a16="http://schemas.microsoft.com/office/drawing/2014/main" id="{7F9A4AA9-CD69-4001-A235-CC1129705144}"/>
              </a:ext>
            </a:extLst>
          </p:cNvPr>
          <p:cNvPicPr>
            <a:picLocks noChangeAspect="1"/>
          </p:cNvPicPr>
          <p:nvPr/>
        </p:nvPicPr>
        <p:blipFill>
          <a:blip r:embed="rId5"/>
          <a:stretch>
            <a:fillRect/>
          </a:stretch>
        </p:blipFill>
        <p:spPr>
          <a:xfrm>
            <a:off x="7619224" y="3128400"/>
            <a:ext cx="4572776" cy="3729600"/>
          </a:xfrm>
          <a:prstGeom prst="rect">
            <a:avLst/>
          </a:prstGeom>
        </p:spPr>
      </p:pic>
      <p:sp>
        <p:nvSpPr>
          <p:cNvPr id="15" name="箭號: 向右 14">
            <a:extLst>
              <a:ext uri="{FF2B5EF4-FFF2-40B4-BE49-F238E27FC236}">
                <a16:creationId xmlns:a16="http://schemas.microsoft.com/office/drawing/2014/main" id="{FC401C0C-4EC2-43AF-BFB7-4409E38D1BD5}"/>
              </a:ext>
            </a:extLst>
          </p:cNvPr>
          <p:cNvSpPr/>
          <p:nvPr/>
        </p:nvSpPr>
        <p:spPr>
          <a:xfrm>
            <a:off x="3258788" y="441035"/>
            <a:ext cx="591127" cy="18010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FFA91FAE-0E75-4BE8-BBB7-28E8565809DA}"/>
              </a:ext>
            </a:extLst>
          </p:cNvPr>
          <p:cNvSpPr txBox="1"/>
          <p:nvPr/>
        </p:nvSpPr>
        <p:spPr>
          <a:xfrm>
            <a:off x="8719127" y="547134"/>
            <a:ext cx="3269673" cy="461665"/>
          </a:xfrm>
          <a:prstGeom prst="rect">
            <a:avLst/>
          </a:prstGeom>
          <a:noFill/>
          <a:ln w="28575">
            <a:solidFill>
              <a:srgbClr val="FF0000"/>
            </a:solidFill>
          </a:ln>
        </p:spPr>
        <p:txBody>
          <a:bodyPr wrap="square" rtlCol="0">
            <a:spAutoFit/>
          </a:bodyPr>
          <a:lstStyle/>
          <a:p>
            <a:r>
              <a:rPr lang="zh-TW" altLang="en-US" sz="2400" dirty="0"/>
              <a:t>輸出有三種檔案可選擇</a:t>
            </a:r>
          </a:p>
        </p:txBody>
      </p:sp>
    </p:spTree>
    <p:extLst>
      <p:ext uri="{BB962C8B-B14F-4D97-AF65-F5344CB8AC3E}">
        <p14:creationId xmlns:p14="http://schemas.microsoft.com/office/powerpoint/2010/main" val="85200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5B8D6F5-261C-4809-99A8-C484CC091AD2}"/>
              </a:ext>
            </a:extLst>
          </p:cNvPr>
          <p:cNvSpPr>
            <a:spLocks noGrp="1"/>
          </p:cNvSpPr>
          <p:nvPr>
            <p:ph type="ctrTitle"/>
          </p:nvPr>
        </p:nvSpPr>
        <p:spPr>
          <a:xfrm>
            <a:off x="4314645" y="2950823"/>
            <a:ext cx="3562709" cy="956353"/>
          </a:xfrm>
        </p:spPr>
        <p:txBody>
          <a:bodyPr>
            <a:normAutofit/>
          </a:bodyPr>
          <a:lstStyle/>
          <a:p>
            <a:r>
              <a:rPr lang="zh-TW" altLang="en-US" dirty="0">
                <a:solidFill>
                  <a:schemeClr val="tx1"/>
                </a:solidFill>
              </a:rPr>
              <a:t>成功案例</a:t>
            </a:r>
          </a:p>
        </p:txBody>
      </p:sp>
    </p:spTree>
    <p:extLst>
      <p:ext uri="{BB962C8B-B14F-4D97-AF65-F5344CB8AC3E}">
        <p14:creationId xmlns:p14="http://schemas.microsoft.com/office/powerpoint/2010/main" val="129424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ADDDD2-0A9C-46B3-B82A-225E793F94CB}"/>
              </a:ext>
            </a:extLst>
          </p:cNvPr>
          <p:cNvSpPr>
            <a:spLocks noGrp="1"/>
          </p:cNvSpPr>
          <p:nvPr>
            <p:ph type="title"/>
          </p:nvPr>
        </p:nvSpPr>
        <p:spPr>
          <a:ln w="28575">
            <a:solidFill>
              <a:schemeClr val="tx2"/>
            </a:solidFill>
          </a:ln>
        </p:spPr>
        <p:txBody>
          <a:bodyPr/>
          <a:lstStyle/>
          <a:p>
            <a:r>
              <a:rPr lang="zh-TW" altLang="en-US" dirty="0">
                <a:solidFill>
                  <a:schemeClr val="tx1"/>
                </a:solidFill>
              </a:rPr>
              <a:t>山嶺隧道</a:t>
            </a:r>
          </a:p>
        </p:txBody>
      </p:sp>
      <p:pic>
        <p:nvPicPr>
          <p:cNvPr id="12" name="內容版面配置區 11">
            <a:extLst>
              <a:ext uri="{FF2B5EF4-FFF2-40B4-BE49-F238E27FC236}">
                <a16:creationId xmlns:a16="http://schemas.microsoft.com/office/drawing/2014/main" id="{4822C852-14C8-4454-8C4E-00F18756782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13794" y="2789828"/>
            <a:ext cx="5211361" cy="2918362"/>
          </a:xfrm>
        </p:spPr>
      </p:pic>
      <p:sp>
        <p:nvSpPr>
          <p:cNvPr id="4" name="文字方塊 3">
            <a:extLst>
              <a:ext uri="{FF2B5EF4-FFF2-40B4-BE49-F238E27FC236}">
                <a16:creationId xmlns:a16="http://schemas.microsoft.com/office/drawing/2014/main" id="{FDACDE8F-EBDE-4871-AECA-2F7BE625151F}"/>
              </a:ext>
            </a:extLst>
          </p:cNvPr>
          <p:cNvSpPr txBox="1"/>
          <p:nvPr/>
        </p:nvSpPr>
        <p:spPr>
          <a:xfrm>
            <a:off x="913794" y="1708728"/>
            <a:ext cx="1423005" cy="461665"/>
          </a:xfrm>
          <a:prstGeom prst="rect">
            <a:avLst/>
          </a:prstGeom>
          <a:noFill/>
        </p:spPr>
        <p:txBody>
          <a:bodyPr wrap="square" rtlCol="0">
            <a:spAutoFit/>
          </a:bodyPr>
          <a:lstStyle/>
          <a:p>
            <a:r>
              <a:rPr lang="zh-TW" altLang="en-US" sz="2400" dirty="0">
                <a:latin typeface="+mn-ea"/>
              </a:rPr>
              <a:t>編號</a:t>
            </a:r>
            <a:r>
              <a:rPr lang="en-US" altLang="zh-TW" sz="2400" dirty="0">
                <a:latin typeface="+mn-ea"/>
              </a:rPr>
              <a:t>102</a:t>
            </a:r>
            <a:endParaRPr lang="zh-TW" altLang="en-US" sz="2400" dirty="0">
              <a:latin typeface="+mn-ea"/>
            </a:endParaRPr>
          </a:p>
        </p:txBody>
      </p:sp>
      <p:pic>
        <p:nvPicPr>
          <p:cNvPr id="6" name="圖片 5">
            <a:extLst>
              <a:ext uri="{FF2B5EF4-FFF2-40B4-BE49-F238E27FC236}">
                <a16:creationId xmlns:a16="http://schemas.microsoft.com/office/drawing/2014/main" id="{5DE51501-BE70-47CB-A9C6-4D03D2DD4552}"/>
              </a:ext>
            </a:extLst>
          </p:cNvPr>
          <p:cNvPicPr>
            <a:picLocks noChangeAspect="1"/>
          </p:cNvPicPr>
          <p:nvPr/>
        </p:nvPicPr>
        <p:blipFill>
          <a:blip r:embed="rId3"/>
          <a:stretch>
            <a:fillRect/>
          </a:stretch>
        </p:blipFill>
        <p:spPr>
          <a:xfrm>
            <a:off x="7925883" y="1810249"/>
            <a:ext cx="2841421" cy="4877521"/>
          </a:xfrm>
          <a:prstGeom prst="rect">
            <a:avLst/>
          </a:prstGeom>
        </p:spPr>
      </p:pic>
      <p:sp>
        <p:nvSpPr>
          <p:cNvPr id="16" name="文字方塊 15">
            <a:extLst>
              <a:ext uri="{FF2B5EF4-FFF2-40B4-BE49-F238E27FC236}">
                <a16:creationId xmlns:a16="http://schemas.microsoft.com/office/drawing/2014/main" id="{22E4E6A3-8CF8-43CC-AEC1-C6DA7541B333}"/>
              </a:ext>
            </a:extLst>
          </p:cNvPr>
          <p:cNvSpPr txBox="1"/>
          <p:nvPr/>
        </p:nvSpPr>
        <p:spPr>
          <a:xfrm>
            <a:off x="6090676" y="1708727"/>
            <a:ext cx="1423005" cy="461665"/>
          </a:xfrm>
          <a:prstGeom prst="rect">
            <a:avLst/>
          </a:prstGeom>
          <a:noFill/>
        </p:spPr>
        <p:txBody>
          <a:bodyPr wrap="square" rtlCol="0">
            <a:spAutoFit/>
          </a:bodyPr>
          <a:lstStyle/>
          <a:p>
            <a:r>
              <a:rPr lang="zh-TW" altLang="en-US" sz="2400" dirty="0"/>
              <a:t>分類結果</a:t>
            </a:r>
          </a:p>
        </p:txBody>
      </p:sp>
    </p:spTree>
    <p:extLst>
      <p:ext uri="{BB962C8B-B14F-4D97-AF65-F5344CB8AC3E}">
        <p14:creationId xmlns:p14="http://schemas.microsoft.com/office/powerpoint/2010/main" val="41074459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石板">
  <a:themeElements>
    <a:clrScheme name="石板">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石板">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石板">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TM04033929[[fn=石板]]</Template>
  <TotalTime>120</TotalTime>
  <Words>225</Words>
  <Application>Microsoft Office PowerPoint</Application>
  <PresentationFormat>寬螢幕</PresentationFormat>
  <Paragraphs>76</Paragraphs>
  <Slides>22</Slides>
  <Notes>0</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22</vt:i4>
      </vt:variant>
    </vt:vector>
  </HeadingPairs>
  <TitlesOfParts>
    <vt:vector size="26" baseType="lpstr">
      <vt:lpstr>微軟正黑體</vt:lpstr>
      <vt:lpstr>Calisto MT</vt:lpstr>
      <vt:lpstr>Wingdings 2</vt:lpstr>
      <vt:lpstr>石板</vt:lpstr>
      <vt:lpstr>資料概況</vt:lpstr>
      <vt:lpstr>PowerPoint 簡報</vt:lpstr>
      <vt:lpstr>PowerPoint 簡報</vt:lpstr>
      <vt:lpstr>PowerPoint 簡報</vt:lpstr>
      <vt:lpstr>PowerPoint 簡報</vt:lpstr>
      <vt:lpstr>PowerPoint 簡報</vt:lpstr>
      <vt:lpstr>PowerPoint 簡報</vt:lpstr>
      <vt:lpstr>成功案例</vt:lpstr>
      <vt:lpstr>山嶺隧道</vt:lpstr>
      <vt:lpstr>山嶺隧道</vt:lpstr>
      <vt:lpstr>明隧道</vt:lpstr>
      <vt:lpstr>明隧道</vt:lpstr>
      <vt:lpstr>地下道</vt:lpstr>
      <vt:lpstr>地下道</vt:lpstr>
      <vt:lpstr>涵洞</vt:lpstr>
      <vt:lpstr>涵洞</vt:lpstr>
      <vt:lpstr>失敗案例</vt:lpstr>
      <vt:lpstr>山嶺隧道</vt:lpstr>
      <vt:lpstr>明隧道</vt:lpstr>
      <vt:lpstr>地下道</vt:lpstr>
      <vt:lpstr>地下道</vt:lpstr>
      <vt:lpstr>涵洞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Asus</dc:creator>
  <cp:lastModifiedBy>Asus</cp:lastModifiedBy>
  <cp:revision>19</cp:revision>
  <dcterms:created xsi:type="dcterms:W3CDTF">2021-11-03T06:56:43Z</dcterms:created>
  <dcterms:modified xsi:type="dcterms:W3CDTF">2021-11-04T10:24:39Z</dcterms:modified>
</cp:coreProperties>
</file>